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60"/>
  </p:notesMasterIdLst>
  <p:sldIdLst>
    <p:sldId id="264" r:id="rId5"/>
    <p:sldId id="339" r:id="rId6"/>
    <p:sldId id="257" r:id="rId7"/>
    <p:sldId id="259" r:id="rId8"/>
    <p:sldId id="260" r:id="rId9"/>
    <p:sldId id="284" r:id="rId10"/>
    <p:sldId id="285" r:id="rId11"/>
    <p:sldId id="286" r:id="rId12"/>
    <p:sldId id="287" r:id="rId13"/>
    <p:sldId id="265" r:id="rId14"/>
    <p:sldId id="266" r:id="rId15"/>
    <p:sldId id="288" r:id="rId16"/>
    <p:sldId id="26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36" r:id="rId26"/>
    <p:sldId id="298" r:id="rId27"/>
    <p:sldId id="299" r:id="rId28"/>
    <p:sldId id="300" r:id="rId29"/>
    <p:sldId id="301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37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38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5" r:id="rId5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0"/>
    <p:restoredTop sz="92275" autoAdjust="0"/>
  </p:normalViewPr>
  <p:slideViewPr>
    <p:cSldViewPr snapToGrid="0" snapToObjects="1">
      <p:cViewPr varScale="1">
        <p:scale>
          <a:sx n="146" d="100"/>
          <a:sy n="146" d="100"/>
        </p:scale>
        <p:origin x="27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41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9/19/21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6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9524f75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a9524f756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a9524f756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9524f75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a9524f756_0_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9a9524f756_0_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520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a9524f756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9a9524f756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7899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a9524f756_0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g9a9524f756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316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a9524f756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9a9524f756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a9524f756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9a9524f756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a9524f756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g9a9524f756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0abc4375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0abc4375e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a0abc4375e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9524f756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9a9524f756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a9524f756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9a9524f756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bb7a6cc45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bb7a6cc45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9bb7a6cc45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bb7a6cc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bb7a6cc45_3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g9bb7a6cc45_3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bb7a6cc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bb7a6cc4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g9bb7a6cc4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25" r:id="rId3"/>
    <p:sldLayoutId id="2147483914" r:id="rId4"/>
    <p:sldLayoutId id="2147483945" r:id="rId5"/>
    <p:sldLayoutId id="2147483936" r:id="rId6"/>
    <p:sldLayoutId id="2147483921" r:id="rId7"/>
    <p:sldLayoutId id="2147483934" r:id="rId8"/>
    <p:sldLayoutId id="2147483946" r:id="rId9"/>
    <p:sldLayoutId id="2147483947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BC2D2-1CC6-C644-B36D-D2B456D4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0446" y="3518169"/>
            <a:ext cx="4929051" cy="381646"/>
          </a:xfrm>
        </p:spPr>
        <p:txBody>
          <a:bodyPr/>
          <a:lstStyle/>
          <a:p>
            <a:r>
              <a:rPr lang="en-US" dirty="0"/>
              <a:t>Created by FRC 8027 </a:t>
            </a:r>
            <a:br>
              <a:rPr lang="en-US" dirty="0"/>
            </a:br>
            <a:r>
              <a:rPr lang="en-US" dirty="0"/>
              <a:t>(Not the Droids You are Looking For </a:t>
            </a:r>
            <a:br>
              <a:rPr lang="en-US" dirty="0"/>
            </a:br>
            <a:r>
              <a:rPr lang="en-US" dirty="0"/>
              <a:t>and Tiger Techs alumni)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50EE3D-4F1E-8E4C-A671-730A5740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79" y="3452919"/>
            <a:ext cx="4744279" cy="446896"/>
          </a:xfrm>
        </p:spPr>
        <p:txBody>
          <a:bodyPr>
            <a:noAutofit/>
          </a:bodyPr>
          <a:lstStyle/>
          <a:p>
            <a:r>
              <a:rPr lang="en-US" sz="3200" i="1" dirty="0"/>
              <a:t>FIRST</a:t>
            </a:r>
            <a:r>
              <a:rPr lang="en-US" sz="3200" dirty="0"/>
              <a:t> LEGO League Challenge Overview</a:t>
            </a:r>
          </a:p>
        </p:txBody>
      </p:sp>
      <p:pic>
        <p:nvPicPr>
          <p:cNvPr id="12" name="Picture Placeholder 11" descr="A picture containing text, indoor, colorful, several&#10;&#10;Description automatically generated">
            <a:extLst>
              <a:ext uri="{FF2B5EF4-FFF2-40B4-BE49-F238E27FC236}">
                <a16:creationId xmlns:a16="http://schemas.microsoft.com/office/drawing/2014/main" id="{3007F3FA-8A94-C94F-9D09-FF0DEA6137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386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7637" y="856125"/>
            <a:ext cx="2608725" cy="29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856384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25" y="1481549"/>
            <a:ext cx="4912950" cy="22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4096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Rubric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231503" y="1693376"/>
            <a:ext cx="3711847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The rubric addresses the major elements that teams are judged on and how overall Core Values skills are evaluated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Students will give examples to demonstrate their understanding and use of each of the Core Values.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91D4112-9BB4-604D-899F-A9AD38146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715" y="1227017"/>
            <a:ext cx="48768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28897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Team Identity is a huge part of being a FIRST team.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Many teams choose to express themselves with hats and team t-shirts.</a:t>
            </a:r>
            <a:endParaRPr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Helps your team stand out in a crowd 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Gives a team a sense of personality and individuality.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460303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FIRST is all about sharing your knowledge of STEM within the community: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great way to get others involved and further build your program</a:t>
            </a:r>
            <a:r>
              <a:rPr lang="en-US" sz="2400" dirty="0"/>
              <a:t>:</a:t>
            </a:r>
            <a:endParaRPr sz="24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33731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9136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Judging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Core Values,  just like the other 2 aspects of FIRST has its own set of judging. Judges make evaluations of a team based on the the rubric.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Looking to see if a team understands each of the Core Values and has implemented them on their team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Judges are looking to reward well-rounded team where…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has a role to play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is treated with respect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students have understood FIRST and applied in their daily lives and community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Judging </a:t>
            </a:r>
            <a:r>
              <a:rPr lang="en-US" sz="1600" i="1" dirty="0"/>
              <a:t>may</a:t>
            </a:r>
            <a:r>
              <a:rPr lang="en-US" sz="1600" dirty="0"/>
              <a:t> include a Teamwork Activity (in some regions)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This give the judges a sense on how everyone works together and how a team can problem solve effectively in tough situations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522305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team members get to know each other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Make sure everyone is involved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to learn to problem solve in a large group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to learn to reach a consensus when there are different ideas</a:t>
            </a:r>
            <a:endParaRPr sz="16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6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B345603-D9D3-3A48-8843-690FC29010C7}"/>
              </a:ext>
            </a:extLst>
          </p:cNvPr>
          <p:cNvSpPr txBox="1"/>
          <p:nvPr/>
        </p:nvSpPr>
        <p:spPr>
          <a:xfrm>
            <a:off x="1184031" y="81860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962754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life skills through FIRST</a:t>
            </a:r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9913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Fun and exciting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Meet teams from different places 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People who share similar interests with you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Everyone at events is very willing to help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Learn from each other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Get feedback from judges and improve your work</a:t>
            </a:r>
            <a:endParaRPr sz="18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0;p43">
            <a:extLst>
              <a:ext uri="{FF2B5EF4-FFF2-40B4-BE49-F238E27FC236}">
                <a16:creationId xmlns:a16="http://schemas.microsoft.com/office/drawing/2014/main" id="{93295254-7A9B-B440-B528-B90EDBF48CD7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187" y="939713"/>
            <a:ext cx="2635625" cy="297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31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2019 - City Shaper 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2018 - Into Orbit</a:t>
            </a:r>
            <a:endParaRPr sz="22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83041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Robot Competition: 3 rounds, top score qualifies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team has 2.5 minutes to complete as many challenges as they can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mission on the board is worth a different number of points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dirty="0"/>
              <a:t>Harder missions are not always worth more points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mission has its own set of rules and instructions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Referees score you at the end of each run</a:t>
            </a:r>
            <a:endParaRPr sz="12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CARGO CONNECT 2021 Season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 theme is based on cargo and transportation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Lines are provided to allow the robot to line follow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Missions are based on real-world scenarios suc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 as moving a turbine blade, unloading/loading containers, etc.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2" name="Picture 8" descr="FIRST LEGO League Challenge - Prince William County Public Schools">
            <a:extLst>
              <a:ext uri="{FF2B5EF4-FFF2-40B4-BE49-F238E27FC236}">
                <a16:creationId xmlns:a16="http://schemas.microsoft.com/office/drawing/2014/main" id="{BDBDAC78-168D-3C41-B18A-8E442F7DB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95679" y="1504108"/>
            <a:ext cx="5164271" cy="281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 descr="FIRST LEGO League 2021-22 Season Theme Announced: Cargo Connect! –  BrickJournal">
            <a:extLst>
              <a:ext uri="{FF2B5EF4-FFF2-40B4-BE49-F238E27FC236}">
                <a16:creationId xmlns:a16="http://schemas.microsoft.com/office/drawing/2014/main" id="{EDE3D74D-038F-2D45-8127-A15640EA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6920" y="1708623"/>
            <a:ext cx="3393030" cy="24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219ED0-1C94-0840-868B-45389E7E7C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365" y="716708"/>
            <a:ext cx="3051635" cy="4033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Robot Missions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6042013-0604-8D44-B381-B0DD871CA3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129" y="1227017"/>
            <a:ext cx="2822486" cy="3639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xfrm>
            <a:off x="473400" y="1424349"/>
            <a:ext cx="398490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Block-based or Scratch-based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Less condensed approach</a:t>
            </a:r>
            <a:endParaRPr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571875" y="1424213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Programming Concepts to Learn Through FIRST</a:t>
            </a:r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1327877"/>
            <a:ext cx="1649014" cy="333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457198" y="884807"/>
            <a:ext cx="82893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457199" y="1667435"/>
            <a:ext cx="8289300" cy="293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Overview of FIRST LEGO League </a:t>
            </a:r>
            <a:endParaRPr sz="2600" dirty="0">
              <a:solidFill>
                <a:srgbClr val="FF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Robot Game </a:t>
            </a:r>
            <a:endParaRPr sz="2600" dirty="0">
              <a:solidFill>
                <a:srgbClr val="FF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Innovation Project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Core Values</a:t>
            </a:r>
            <a:endParaRPr sz="2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Global Innovation Award</a:t>
            </a:r>
            <a:endParaRPr sz="2600" dirty="0"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Concepts you Learn Through FIRST</a:t>
            </a:r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5E246A-BEDE-264E-8065-DD8E02C0C6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400" y="1186823"/>
            <a:ext cx="4033488" cy="33292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57655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750" y="1504025"/>
            <a:ext cx="2986675" cy="27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9958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 the team is following the engineering design process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any changes made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how much progress was made at every practice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any new strategies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goals for the next practice to plan what the team needs to work on next</a:t>
            </a:r>
            <a:endParaRPr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570" y="1597116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130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4285C24-5D0F-9149-A264-EF79D9D7E7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727" y="949927"/>
            <a:ext cx="3041707" cy="3924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3860051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a presentation that showcases the work of the team (usually 4-5 mins)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Explain the engineering process.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Point out the greatest strengths and innovations in both building and programming</a:t>
            </a:r>
            <a:endParaRPr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001" y="756550"/>
            <a:ext cx="3160503" cy="237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250" y="2571755"/>
            <a:ext cx="3160503" cy="237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33;p59">
            <a:extLst>
              <a:ext uri="{FF2B5EF4-FFF2-40B4-BE49-F238E27FC236}">
                <a16:creationId xmlns:a16="http://schemas.microsoft.com/office/drawing/2014/main" id="{F733C968-1416-8848-9E7F-376F8DD27608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3713" y="845937"/>
            <a:ext cx="2816574" cy="297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963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xfrm>
            <a:off x="2002971" y="1647826"/>
            <a:ext cx="6743463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2020-2021 </a:t>
            </a:r>
            <a:r>
              <a:rPr lang="en-US" sz="1600" b="1" u="sng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RePlay</a:t>
            </a: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Help people get more active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2019-2020 City Shaper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Improve a building or space in your community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2018-2019 Into Orbit Season</a:t>
            </a:r>
            <a:r>
              <a:rPr lang="en-US" sz="16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- Improve mental or physical health in space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2017-2018 Hydrodynamics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-Improve the way people find, transport, use, or dispose of water. 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 dirty="0">
              <a:solidFill>
                <a:srgbClr val="ED1D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42" name="Google Shape;442;p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037" y="1504028"/>
            <a:ext cx="946600" cy="9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53" y="2401000"/>
            <a:ext cx="1326050" cy="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10" y="3048985"/>
            <a:ext cx="838125" cy="8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00" y="3968001"/>
            <a:ext cx="1449324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4577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F40047A-0F4F-8446-83A5-D736199819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703" y="1606056"/>
            <a:ext cx="3761731" cy="2973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FIRST LEGO League: Discover, Explore, Challenge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FIRST Tech Challenge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FIRST Robotics Competition</a:t>
            </a:r>
            <a:endParaRPr dirty="0"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25" name="Google Shape;125;p25" descr="JrFLL-Robo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586618" y="3033209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2794724" y="2948539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9" name="Google Shape;129;p2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6634936" y="2951481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000" y="2774825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6292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41496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Brainstorm what experts to contact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Only choose experts who would benefit your team, 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 dirty="0"/>
              <a:t>e.g. if you have an idea for an app, meet with a developer.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Keep in mind that you can always meet with an expert virtually. </a:t>
            </a:r>
            <a:endParaRPr sz="15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Make sure that all team members can attend so that everyone can ask questions and learn as much as possible.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Take notes to retain as much information as possible</a:t>
            </a:r>
            <a:endParaRPr sz="15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When meeting with an expert it is a good idea to take pictures to show the judges at your event</a:t>
            </a:r>
            <a:endParaRPr sz="15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6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3719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Great way to learn about problems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E.g. the Tiger Techs visited New York City to learn about the city's urban planning.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Taking a field trip doesn’t have to be as big a going to New York City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Even a local park or city council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Important to take notes so that you can reflect what you learned.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Be sure to ask questions, take lots of pictures and observe as much as possible when taking field trips. </a:t>
            </a:r>
            <a:endParaRPr sz="150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40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21493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6250209" y="949926"/>
            <a:ext cx="2711700" cy="37998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31495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Teams test designs and then continually improve them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Any feedback given by experts should be used to improve design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Documentation is important during this step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Record results from testing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Continue testing until team is satisfied with the results</a:t>
            </a:r>
            <a:endParaRPr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2826225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BF18EE81-F062-EA44-A1F2-64B22F0AB20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521" y="262958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0248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468983" y="1123406"/>
            <a:ext cx="3491617" cy="3317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1446366B-51A5-D84C-97A2-1AB5B97354A2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053" y="882676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34;p70">
            <a:extLst>
              <a:ext uri="{FF2B5EF4-FFF2-40B4-BE49-F238E27FC236}">
                <a16:creationId xmlns:a16="http://schemas.microsoft.com/office/drawing/2014/main" id="{EE4891BB-86F5-5242-A24E-AAB52E9F5DD2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8149" y="1551862"/>
            <a:ext cx="6427701" cy="203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635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GIobal Innovation Award?</a:t>
            </a:r>
            <a:endParaRPr/>
          </a:p>
        </p:txBody>
      </p:sp>
      <p:sp>
        <p:nvSpPr>
          <p:cNvPr id="539" name="Google Shape;539;p71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72026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Started in 2011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Showcases teams’ innovative projects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GIA requires teams to go more in depth with their project than before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Many GIA teams get patents, meet leaders, etc.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no additional cost to participate in GIA other than travel costs if you make top 20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225" y="1504025"/>
            <a:ext cx="3446926" cy="2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qualify for it?</a:t>
            </a:r>
            <a:endParaRPr/>
          </a:p>
        </p:txBody>
      </p:sp>
      <p:sp>
        <p:nvSpPr>
          <p:cNvPr id="547" name="Google Shape;547;p72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486276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Most regions nominate the top-ranked Innovative Solution team(s) from their Championship.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Some have a separate judging process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Nominated teams submit an application to qualify for the top 20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Application has many essay questions about the project and solution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The top 20 submit an Engineering Change document before they attend the final event if they have made any changes since submission</a:t>
            </a:r>
            <a:endParaRPr sz="1750" dirty="0"/>
          </a:p>
        </p:txBody>
      </p:sp>
      <p:sp>
        <p:nvSpPr>
          <p:cNvPr id="549" name="Google Shape;549;p7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550" name="Google Shape;550;p7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900" y="1656427"/>
            <a:ext cx="3917701" cy="28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you make Top 20?</a:t>
            </a:r>
            <a:endParaRPr/>
          </a:p>
        </p:txBody>
      </p:sp>
      <p:sp>
        <p:nvSpPr>
          <p:cNvPr id="555" name="Google Shape;555;p73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332515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20 teams semi-finalist compete at the annual event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Prior to the event, teams create pitches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At the event, teams present their idea to a panel of judges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$20,000 to help further develop product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interact with each other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meet experts in field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Learn about patents and innovation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57" name="Google Shape;557;p7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pic>
        <p:nvPicPr>
          <p:cNvPr id="1028" name="Picture 4" descr="May be an image of 10 people and people smiling">
            <a:extLst>
              <a:ext uri="{FF2B5EF4-FFF2-40B4-BE49-F238E27FC236}">
                <a16:creationId xmlns:a16="http://schemas.microsoft.com/office/drawing/2014/main" id="{4ADBF7AF-CD9D-F04E-8DB6-0C0E0540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925" y="1726779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What is </a:t>
            </a:r>
            <a:r>
              <a:rPr lang="en-US" i="1" dirty="0"/>
              <a:t>FIRST</a:t>
            </a:r>
            <a:r>
              <a:rPr lang="en-US" dirty="0"/>
              <a:t> LEGO League Challenge?</a:t>
            </a:r>
            <a:endParaRPr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-US" sz="2200" i="1" dirty="0">
                <a:latin typeface="Helvetica Neue"/>
                <a:ea typeface="Helvetica Neue"/>
                <a:cs typeface="Helvetica Neue"/>
                <a:sym typeface="Helvetica Neue"/>
              </a:rPr>
              <a:t>FIRST 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LEGO League teams get to: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Research real world problems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Design, build, test and program robots using LEGO Robotics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Apply real-world math and science concepts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Learn critical thinking, team-building, and presentation skills 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Participate in tournaments and celebrations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Understand and practice the </a:t>
            </a:r>
            <a:r>
              <a:rPr lang="en-US" sz="2200" i="1" dirty="0">
                <a:latin typeface="Helvetica Neue"/>
                <a:ea typeface="Helvetica Neue"/>
                <a:cs typeface="Helvetica Neue"/>
                <a:sym typeface="Helvetica Neue"/>
              </a:rPr>
              <a:t>FIRST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Core Values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2200" b="1" dirty="0">
              <a:solidFill>
                <a:srgbClr val="1A181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endParaRPr sz="2200" dirty="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2200" dirty="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921000" lvl="8" indent="-127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</a:pPr>
            <a:endParaRPr sz="22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200" i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GIA has a seperate rubric</a:t>
            </a:r>
            <a:endParaRPr/>
          </a:p>
        </p:txBody>
      </p:sp>
      <p:sp>
        <p:nvSpPr>
          <p:cNvPr id="565" name="Google Shape;565;p74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806302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Different from normal project rubric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Rubric will help team think more in depth than before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Teams who base strategy around rubric will excel</a:t>
            </a:r>
            <a:endParaRPr sz="2100" dirty="0"/>
          </a:p>
        </p:txBody>
      </p:sp>
      <p:sp>
        <p:nvSpPr>
          <p:cNvPr id="566" name="Google Shape;566;p7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pic>
        <p:nvPicPr>
          <p:cNvPr id="567" name="Google Shape;567;p7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0" y="905800"/>
            <a:ext cx="4672301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GIA important?</a:t>
            </a:r>
            <a:endParaRPr/>
          </a:p>
        </p:txBody>
      </p:sp>
      <p:sp>
        <p:nvSpPr>
          <p:cNvPr id="572" name="Google Shape;572;p75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29151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 GIA leaves a huge impact on teams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Friendships are made over the few days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Teams will meet experts and inspirational people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Many teams will further develop their product and get patents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These experiences will prepare teams for future FIRST programs</a:t>
            </a:r>
            <a:endParaRPr sz="1600" dirty="0"/>
          </a:p>
        </p:txBody>
      </p:sp>
      <p:sp>
        <p:nvSpPr>
          <p:cNvPr id="574" name="Google Shape;574;p7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3078" name="Picture 6" descr="No photo description available.">
            <a:extLst>
              <a:ext uri="{FF2B5EF4-FFF2-40B4-BE49-F238E27FC236}">
                <a16:creationId xmlns:a16="http://schemas.microsoft.com/office/drawing/2014/main" id="{5314B2B6-1799-1840-8C41-06DE8DBF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1558" y="2750334"/>
            <a:ext cx="3095897" cy="23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y be an image of 14 people and people smiling">
            <a:extLst>
              <a:ext uri="{FF2B5EF4-FFF2-40B4-BE49-F238E27FC236}">
                <a16:creationId xmlns:a16="http://schemas.microsoft.com/office/drawing/2014/main" id="{1EDAFD2D-40FE-4247-AFEB-93DAFEB9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878" y="949927"/>
            <a:ext cx="2830484" cy="2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2010 Body Forward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114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BOB-1 Hand Device by The Flying Monkeys of Ames, Iowa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Low-cost prosthetic device 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Represented FIRST at the White House Science Fair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June 16, 2015: U.S. Patent No. 8,840,157</a:t>
            </a: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2200" dirty="0"/>
          </a:p>
        </p:txBody>
      </p:sp>
      <p:sp>
        <p:nvSpPr>
          <p:cNvPr id="583" name="Google Shape;583;p7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75" y="1282800"/>
            <a:ext cx="4042725" cy="26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 Animal Allies</a:t>
            </a:r>
            <a:endParaRPr/>
          </a:p>
        </p:txBody>
      </p:sp>
      <p:sp>
        <p:nvSpPr>
          <p:cNvPr id="591" name="Google Shape;591;p7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5271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The H20 Post by The Hydrators of Oakville, Ontario, Canada</a:t>
            </a:r>
            <a:endParaRPr sz="1700" dirty="0"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The H20 Post (Horses Hydrating Outside) monitors the amount of water horses drink. </a:t>
            </a:r>
            <a:endParaRPr sz="17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i="1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92" name="Google Shape;592;p7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75" y="1504013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 City Shaper</a:t>
            </a:r>
            <a:endParaRPr/>
          </a:p>
        </p:txBody>
      </p:sp>
      <p:sp>
        <p:nvSpPr>
          <p:cNvPr id="600" name="Google Shape;600;p7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863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E-Wall by </a:t>
            </a:r>
            <a:r>
              <a:rPr lang="en-US" sz="1900" dirty="0" err="1"/>
              <a:t>Aldeatron</a:t>
            </a:r>
            <a:r>
              <a:rPr lang="en-US" sz="1900" dirty="0"/>
              <a:t> </a:t>
            </a:r>
            <a:r>
              <a:rPr lang="en-US" sz="1900" dirty="0" err="1"/>
              <a:t>Robotix</a:t>
            </a:r>
            <a:r>
              <a:rPr lang="en-US" sz="1900" dirty="0"/>
              <a:t> of the Canary Islands, Spain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Low cost, lightweight, eco-friendly building block made from recycled cardboard and Fountain grass. </a:t>
            </a:r>
            <a:endParaRPr sz="165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pic>
        <p:nvPicPr>
          <p:cNvPr id="602" name="Google Shape;6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1894052"/>
            <a:ext cx="36204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89" y="4344199"/>
            <a:ext cx="8289236" cy="554181"/>
          </a:xfrm>
        </p:spPr>
        <p:txBody>
          <a:bodyPr/>
          <a:lstStyle/>
          <a:p>
            <a:r>
              <a:rPr lang="en-US" sz="1800" dirty="0"/>
              <a:t>This presentation and all the team images are by Not the Droids You Are Looking For and Tiger Techs</a:t>
            </a:r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Children, ages 9 to 14, (grades 4-8) are eligible to participate in North America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Elsewhere 9-16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Teams consists of 2 (minimum) - 10 (maximum) students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Two official adult coaches with clearances per team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Youth and adult mentors are allowed, but kids on the team do the work</a:t>
            </a:r>
            <a:endParaRPr sz="23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17, 2021: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2021: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2021: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2021 -January 2022: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2022: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2022: </a:t>
            </a:r>
            <a:r>
              <a:rPr lang="en-US" sz="2100" dirty="0">
                <a:solidFill>
                  <a:srgbClr val="1A1818"/>
                </a:solidFill>
              </a:rPr>
              <a:t>Open Invitationals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Robot/Equipment - approx. $500.00 per robot (2 per team is useful)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SPIKE Prime, MINDSTORMS EV3, MINDSTORMS Robot Inventor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Wooden Robotics Table - approx $100.00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National Team Registration- $225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LEGO Challenge Set - $75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Local Tournament Registration - $75-$250 (more in some regions)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Travel Expenses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Shirts/Supplies</a:t>
            </a: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900"/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/>
              <a:t>Three Parts of FIRST LEGO League Challenge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13" y="1637787"/>
            <a:ext cx="8026764" cy="297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DB571B2A3F2438EA9F411053F828A" ma:contentTypeVersion="12" ma:contentTypeDescription="Create a new document." ma:contentTypeScope="" ma:versionID="401680aa141ed3c134e1453b248656ed">
  <xsd:schema xmlns:xsd="http://www.w3.org/2001/XMLSchema" xmlns:xs="http://www.w3.org/2001/XMLSchema" xmlns:p="http://schemas.microsoft.com/office/2006/metadata/properties" xmlns:ns2="7caf78fb-f71c-4a6f-8d9d-8e46613456e0" xmlns:ns3="48f12688-8fd6-47b2-a22c-5b60723771af" targetNamespace="http://schemas.microsoft.com/office/2006/metadata/properties" ma:root="true" ma:fieldsID="e1afc5e3c2d5c78ee5aae0f02f579ed5" ns2:_="" ns3:_="">
    <xsd:import namespace="7caf78fb-f71c-4a6f-8d9d-8e46613456e0"/>
    <xsd:import namespace="48f12688-8fd6-47b2-a22c-5b6072377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f78fb-f71c-4a6f-8d9d-8e466134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2688-8fd6-47b2-a22c-5b6072377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7C38A7-59D1-4317-92B0-B40E5805A2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f78fb-f71c-4a6f-8d9d-8e46613456e0"/>
    <ds:schemaRef ds:uri="48f12688-8fd6-47b2-a22c-5b60723771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705035-9813-4D5C-9947-3EAD7993E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1B804F-E2EE-469E-A78C-66115E20011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5674</TotalTime>
  <Words>2776</Words>
  <Application>Microsoft Macintosh PowerPoint</Application>
  <PresentationFormat>On-screen Show (16:9)</PresentationFormat>
  <Paragraphs>450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Avenir</vt:lpstr>
      <vt:lpstr>Calibri</vt:lpstr>
      <vt:lpstr>Helvetica Neue</vt:lpstr>
      <vt:lpstr>Noto Sans Symbols</vt:lpstr>
      <vt:lpstr>Quattrocento Sans</vt:lpstr>
      <vt:lpstr>Roboto</vt:lpstr>
      <vt:lpstr>Trebuchet MS</vt:lpstr>
      <vt:lpstr>Essential</vt:lpstr>
      <vt:lpstr>FIRST LEGO League Challenge Overview</vt:lpstr>
      <vt:lpstr>PowerPoint Presentation</vt:lpstr>
      <vt:lpstr>Table of Contents</vt:lpstr>
      <vt:lpstr>Three FIRST Programs (K-12)</vt:lpstr>
      <vt:lpstr>What is FIRST LEGO League Challenge?</vt:lpstr>
      <vt:lpstr>Team</vt:lpstr>
      <vt:lpstr>Approximate Timeline</vt:lpstr>
      <vt:lpstr>Team Costs</vt:lpstr>
      <vt:lpstr>Three Parts of FIRST LEGO League Challenge</vt:lpstr>
      <vt:lpstr>PowerPoint Presentation</vt:lpstr>
      <vt:lpstr>What are Core Values?</vt:lpstr>
      <vt:lpstr>What is Gracious Professionalism and Coopertition?</vt:lpstr>
      <vt:lpstr>Core Values Rubric</vt:lpstr>
      <vt:lpstr>Create a Team Identity/Have Fun</vt:lpstr>
      <vt:lpstr>Spread STEM in the Community</vt:lpstr>
      <vt:lpstr>Help Other Teams</vt:lpstr>
      <vt:lpstr>Learn to Communicate</vt:lpstr>
      <vt:lpstr>Core Values Judging</vt:lpstr>
      <vt:lpstr>Learn to Work Together as a Team</vt:lpstr>
      <vt:lpstr>Learning life skills through FIRST</vt:lpstr>
      <vt:lpstr>Events</vt:lpstr>
      <vt:lpstr>PowerPoint Presentation</vt:lpstr>
      <vt:lpstr>Overview</vt:lpstr>
      <vt:lpstr>Robot Runs</vt:lpstr>
      <vt:lpstr>CARGO CONNECT 2021 Season </vt:lpstr>
      <vt:lpstr>Challenges Teams Face</vt:lpstr>
      <vt:lpstr>Robot Missions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PowerPoint Presentation</vt:lpstr>
      <vt:lpstr>What is GIobal Innovation Award?</vt:lpstr>
      <vt:lpstr>How do you qualify for it?</vt:lpstr>
      <vt:lpstr>What happens when you make Top 20?</vt:lpstr>
      <vt:lpstr>GIA has a seperate rubric</vt:lpstr>
      <vt:lpstr>Why is GIA important?</vt:lpstr>
      <vt:lpstr>2010 Body Forward</vt:lpstr>
      <vt:lpstr>2016 Animal Allies</vt:lpstr>
      <vt:lpstr>2020 City Shaper</vt:lpstr>
      <vt:lpstr>This presentation and all the team images are by Not the Droids You Are Looking For and Tiger Techs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Srinivasan Seshan</cp:lastModifiedBy>
  <cp:revision>91</cp:revision>
  <dcterms:created xsi:type="dcterms:W3CDTF">2017-02-15T18:38:39Z</dcterms:created>
  <dcterms:modified xsi:type="dcterms:W3CDTF">2021-09-19T12:40:25Z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0x010100741DB571B2A3F2438EA9F411053F828A</vt:lpwstr>
  </property>
</Properties>
</file>